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D3E0"/>
    <a:srgbClr val="EC9F56"/>
    <a:srgbClr val="5ECC96"/>
    <a:srgbClr val="DC65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284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05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672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324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00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36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97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813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559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94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94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29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uhkbba@cuhk.edu.hk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027EB3A-DF05-4A1A-99F5-BE83E7654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2">
            <a:extLst>
              <a:ext uri="{FF2B5EF4-FFF2-40B4-BE49-F238E27FC236}">
                <a16:creationId xmlns:a16="http://schemas.microsoft.com/office/drawing/2014/main" id="{EE4BAEC3-A32D-4EEC-99F8-3E22D3115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0684" y="-1"/>
            <a:ext cx="45719" cy="8739739"/>
          </a:xfrm>
          <a:custGeom>
            <a:avLst/>
            <a:gdLst>
              <a:gd name="T0" fmla="*/ 26 w 53"/>
              <a:gd name="T1" fmla="*/ 8968 h 8969"/>
              <a:gd name="T2" fmla="*/ 26 w 53"/>
              <a:gd name="T3" fmla="*/ 8968 h 8969"/>
              <a:gd name="T4" fmla="*/ 0 w 53"/>
              <a:gd name="T5" fmla="*/ 8943 h 8969"/>
              <a:gd name="T6" fmla="*/ 0 w 53"/>
              <a:gd name="T7" fmla="*/ 24 h 8969"/>
              <a:gd name="T8" fmla="*/ 0 w 53"/>
              <a:gd name="T9" fmla="*/ 24 h 8969"/>
              <a:gd name="T10" fmla="*/ 26 w 53"/>
              <a:gd name="T11" fmla="*/ 0 h 8969"/>
              <a:gd name="T12" fmla="*/ 26 w 53"/>
              <a:gd name="T13" fmla="*/ 0 h 8969"/>
              <a:gd name="T14" fmla="*/ 52 w 53"/>
              <a:gd name="T15" fmla="*/ 24 h 8969"/>
              <a:gd name="T16" fmla="*/ 52 w 53"/>
              <a:gd name="T17" fmla="*/ 8943 h 8969"/>
              <a:gd name="T18" fmla="*/ 52 w 53"/>
              <a:gd name="T19" fmla="*/ 8943 h 8969"/>
              <a:gd name="T20" fmla="*/ 26 w 53"/>
              <a:gd name="T21" fmla="*/ 8968 h 8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" h="8969">
                <a:moveTo>
                  <a:pt x="26" y="8968"/>
                </a:moveTo>
                <a:lnTo>
                  <a:pt x="26" y="8968"/>
                </a:lnTo>
                <a:cubicBezTo>
                  <a:pt x="12" y="8968"/>
                  <a:pt x="0" y="8957"/>
                  <a:pt x="0" y="8943"/>
                </a:cubicBezTo>
                <a:lnTo>
                  <a:pt x="0" y="24"/>
                </a:lnTo>
                <a:lnTo>
                  <a:pt x="0" y="24"/>
                </a:lnTo>
                <a:cubicBezTo>
                  <a:pt x="0" y="11"/>
                  <a:pt x="12" y="0"/>
                  <a:pt x="26" y="0"/>
                </a:cubicBezTo>
                <a:lnTo>
                  <a:pt x="26" y="0"/>
                </a:lnTo>
                <a:cubicBezTo>
                  <a:pt x="40" y="0"/>
                  <a:pt x="52" y="11"/>
                  <a:pt x="52" y="24"/>
                </a:cubicBezTo>
                <a:lnTo>
                  <a:pt x="52" y="8943"/>
                </a:lnTo>
                <a:lnTo>
                  <a:pt x="52" y="8943"/>
                </a:lnTo>
                <a:cubicBezTo>
                  <a:pt x="52" y="8957"/>
                  <a:pt x="40" y="8968"/>
                  <a:pt x="26" y="8968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0" dirty="0">
              <a:latin typeface="Lato Light" panose="020F0502020204030203" pitchFamily="34" charset="0"/>
            </a:endParaRPr>
          </a:p>
        </p:txBody>
      </p:sp>
      <p:sp>
        <p:nvSpPr>
          <p:cNvPr id="11" name="Freeform 3">
            <a:extLst>
              <a:ext uri="{FF2B5EF4-FFF2-40B4-BE49-F238E27FC236}">
                <a16:creationId xmlns:a16="http://schemas.microsoft.com/office/drawing/2014/main" id="{E5553A22-10AE-4D68-A85C-128D3E674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063" y="7235491"/>
            <a:ext cx="4169629" cy="1387809"/>
          </a:xfrm>
          <a:prstGeom prst="roundRect">
            <a:avLst/>
          </a:prstGeom>
          <a:noFill/>
          <a:ln w="76200">
            <a:solidFill>
              <a:srgbClr val="7030A0"/>
            </a:solidFill>
          </a:ln>
          <a:effectLst/>
        </p:spPr>
        <p:txBody>
          <a:bodyPr wrap="none" anchor="ctr"/>
          <a:lstStyle/>
          <a:p>
            <a:endParaRPr lang="en-US" sz="6530" dirty="0">
              <a:latin typeface="Lato Light" panose="020F0502020204030203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4D1BE1C-EBE2-4871-AF52-13843B8C3E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489" b="89781" l="9824" r="92695">
                        <a14:foregroundMark x1="10327" y1="22628" x2="25693" y2="26277"/>
                        <a14:foregroundMark x1="25693" y1="26277" x2="32242" y2="59124"/>
                        <a14:foregroundMark x1="32242" y1="59124" x2="15113" y2="79562"/>
                        <a14:foregroundMark x1="15113" y1="79562" x2="13854" y2="16058"/>
                        <a14:foregroundMark x1="20655" y1="39416" x2="20907" y2="58394"/>
                        <a14:foregroundMark x1="20403" y1="33577" x2="20151" y2="66423"/>
                        <a14:foregroundMark x1="40554" y1="20438" x2="53904" y2="21898"/>
                        <a14:foregroundMark x1="53904" y1="21898" x2="59194" y2="62774"/>
                        <a14:foregroundMark x1="59194" y1="62774" x2="47859" y2="78102"/>
                        <a14:foregroundMark x1="47859" y1="78102" x2="40554" y2="45255"/>
                        <a14:foregroundMark x1="40554" y1="45255" x2="53401" y2="49635"/>
                        <a14:foregroundMark x1="53401" y1="49635" x2="54156" y2="56934"/>
                        <a14:foregroundMark x1="49118" y1="37956" x2="47859" y2="67153"/>
                        <a14:foregroundMark x1="52645" y1="43796" x2="55164" y2="56204"/>
                        <a14:foregroundMark x1="46348" y1="48175" x2="46348" y2="65693"/>
                        <a14:foregroundMark x1="46096" y1="34307" x2="46096" y2="34307"/>
                        <a14:foregroundMark x1="55416" y1="60584" x2="55416" y2="60584"/>
                        <a14:foregroundMark x1="41562" y1="27737" x2="56927" y2="35036"/>
                        <a14:foregroundMark x1="56927" y1="35036" x2="57935" y2="75182"/>
                        <a14:foregroundMark x1="57935" y1="75182" x2="43577" y2="75912"/>
                        <a14:foregroundMark x1="43577" y1="75912" x2="41058" y2="31387"/>
                        <a14:foregroundMark x1="70277" y1="21898" x2="83627" y2="22628"/>
                        <a14:foregroundMark x1="83627" y1="22628" x2="88161" y2="61314"/>
                        <a14:foregroundMark x1="88161" y1="61314" x2="76071" y2="80292"/>
                        <a14:foregroundMark x1="76071" y1="80292" x2="72040" y2="43796"/>
                        <a14:foregroundMark x1="72040" y1="43796" x2="71537" y2="18248"/>
                        <a14:foregroundMark x1="29219" y1="77372" x2="15869" y2="76642"/>
                        <a14:foregroundMark x1="15869" y1="76642" x2="11083" y2="43066"/>
                        <a14:foregroundMark x1="11083" y1="43066" x2="11335" y2="22628"/>
                        <a14:foregroundMark x1="85390" y1="40876" x2="73552" y2="54745"/>
                        <a14:foregroundMark x1="73552" y1="54745" x2="71788" y2="54745"/>
                        <a14:foregroundMark x1="72796" y1="58394" x2="82872" y2="46715"/>
                        <a14:foregroundMark x1="81612" y1="59124" x2="85642" y2="59124"/>
                        <a14:foregroundMark x1="79597" y1="40876" x2="73552" y2="40146"/>
                        <a14:foregroundMark x1="92695" y1="16788" x2="91940" y2="84672"/>
                        <a14:foregroundMark x1="24181" y1="30657" x2="17884" y2="3357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94476" y="7524495"/>
            <a:ext cx="2346632" cy="80979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3814E57-5687-44E6-A996-3436300EA9F3}"/>
              </a:ext>
            </a:extLst>
          </p:cNvPr>
          <p:cNvSpPr txBox="1"/>
          <p:nvPr/>
        </p:nvSpPr>
        <p:spPr>
          <a:xfrm>
            <a:off x="123591" y="7513895"/>
            <a:ext cx="4459875" cy="83099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altLang="zh-CN" sz="4800" b="1" dirty="0">
                <a:solidFill>
                  <a:srgbClr val="7030A0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Connect With Us</a:t>
            </a:r>
            <a:endParaRPr lang="en-US" sz="4800" b="1" dirty="0">
              <a:solidFill>
                <a:srgbClr val="7030A0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26C63C-5345-4F4A-8E0D-E0094C3141E4}"/>
              </a:ext>
            </a:extLst>
          </p:cNvPr>
          <p:cNvSpPr txBox="1"/>
          <p:nvPr/>
        </p:nvSpPr>
        <p:spPr>
          <a:xfrm>
            <a:off x="2352278" y="722570"/>
            <a:ext cx="2231188" cy="83099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altLang="zh-CN" sz="4800" b="1" dirty="0">
                <a:solidFill>
                  <a:srgbClr val="DC653D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Address</a:t>
            </a:r>
            <a:endParaRPr lang="en-US" sz="4800" b="1" dirty="0">
              <a:solidFill>
                <a:srgbClr val="DC653D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15" name="Freeform 3">
            <a:extLst>
              <a:ext uri="{FF2B5EF4-FFF2-40B4-BE49-F238E27FC236}">
                <a16:creationId xmlns:a16="http://schemas.microsoft.com/office/drawing/2014/main" id="{4A3B6240-8E31-464C-BADA-BF2161C13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8861" y="99110"/>
            <a:ext cx="6825489" cy="2276385"/>
          </a:xfrm>
          <a:prstGeom prst="roundRect">
            <a:avLst/>
          </a:prstGeom>
          <a:noFill/>
          <a:ln w="76200">
            <a:solidFill>
              <a:srgbClr val="DC653D"/>
            </a:solidFill>
          </a:ln>
          <a:effectLst/>
        </p:spPr>
        <p:txBody>
          <a:bodyPr wrap="none" anchor="ctr"/>
          <a:lstStyle/>
          <a:p>
            <a:endParaRPr lang="en-US" sz="6530" dirty="0">
              <a:latin typeface="Lato Light" panose="020F05020202040302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A14E9F9-D6C2-4DFA-92B1-C9EF57FBB5C8}"/>
              </a:ext>
            </a:extLst>
          </p:cNvPr>
          <p:cNvSpPr txBox="1"/>
          <p:nvPr/>
        </p:nvSpPr>
        <p:spPr>
          <a:xfrm>
            <a:off x="5203642" y="-235645"/>
            <a:ext cx="6655925" cy="249299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br>
              <a:rPr lang="en-US" sz="2600" b="1" dirty="0">
                <a:latin typeface="Poppins"/>
              </a:rPr>
            </a:br>
            <a:r>
              <a:rPr lang="en-US" sz="2600" b="1" dirty="0">
                <a:latin typeface="Poppins"/>
              </a:rPr>
              <a:t>Undergraduate Office</a:t>
            </a:r>
            <a:br>
              <a:rPr lang="en-US" sz="2600" b="1" dirty="0">
                <a:latin typeface="Poppins"/>
              </a:rPr>
            </a:br>
            <a:r>
              <a:rPr lang="en-US" sz="2600" b="1" dirty="0">
                <a:latin typeface="Poppins"/>
              </a:rPr>
              <a:t>CUHK Business School</a:t>
            </a:r>
            <a:br>
              <a:rPr lang="en-US" sz="2600" b="1" dirty="0">
                <a:latin typeface="Poppins"/>
              </a:rPr>
            </a:br>
            <a:r>
              <a:rPr lang="en-US" sz="2600" b="1" dirty="0">
                <a:latin typeface="Poppins"/>
              </a:rPr>
              <a:t>The Chinese University of Hong Kong</a:t>
            </a:r>
            <a:br>
              <a:rPr lang="en-US" sz="2600" b="1" dirty="0">
                <a:latin typeface="Poppins"/>
              </a:rPr>
            </a:br>
            <a:r>
              <a:rPr lang="en-US" sz="2600" b="1" dirty="0">
                <a:latin typeface="Poppins"/>
              </a:rPr>
              <a:t>Room 408, 4/F, Cheng Yu Tung Building</a:t>
            </a:r>
            <a:br>
              <a:rPr lang="en-US" sz="2600" b="1" dirty="0">
                <a:latin typeface="Poppins"/>
              </a:rPr>
            </a:br>
            <a:r>
              <a:rPr lang="en-US" sz="2600" b="1" dirty="0">
                <a:latin typeface="Poppins"/>
              </a:rPr>
              <a:t>No. 12, </a:t>
            </a:r>
            <a:r>
              <a:rPr lang="en-US" sz="2600" b="1" dirty="0" err="1">
                <a:latin typeface="Poppins"/>
              </a:rPr>
              <a:t>Chak</a:t>
            </a:r>
            <a:r>
              <a:rPr lang="en-US" sz="2600" b="1" dirty="0">
                <a:latin typeface="Poppins"/>
              </a:rPr>
              <a:t> Cheung Street, Shatin, Hong Kong</a:t>
            </a:r>
            <a:endParaRPr lang="en-US" sz="2600" b="1" dirty="0">
              <a:solidFill>
                <a:srgbClr val="7030A0"/>
              </a:solidFill>
              <a:latin typeface="Poppins"/>
              <a:ea typeface="League Spartan" charset="0"/>
              <a:cs typeface="Poppins" pitchFamily="2" charset="77"/>
            </a:endParaRPr>
          </a:p>
        </p:txBody>
      </p:sp>
      <p:sp>
        <p:nvSpPr>
          <p:cNvPr id="17" name="Freeform 3">
            <a:extLst>
              <a:ext uri="{FF2B5EF4-FFF2-40B4-BE49-F238E27FC236}">
                <a16:creationId xmlns:a16="http://schemas.microsoft.com/office/drawing/2014/main" id="{783DF62F-DF4A-498F-B20A-D07E891F2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604" y="2375495"/>
            <a:ext cx="4249881" cy="1436223"/>
          </a:xfrm>
          <a:prstGeom prst="roundRect">
            <a:avLst/>
          </a:prstGeom>
          <a:noFill/>
          <a:ln w="76200">
            <a:solidFill>
              <a:srgbClr val="EC9F56"/>
            </a:solidFill>
          </a:ln>
          <a:effectLst/>
        </p:spPr>
        <p:txBody>
          <a:bodyPr wrap="none" anchor="ctr"/>
          <a:lstStyle/>
          <a:p>
            <a:endParaRPr lang="en-US" sz="6530" dirty="0">
              <a:latin typeface="Lato Light" panose="020F05020202040302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73A617-356D-4E5F-996D-4C766A3589B2}"/>
              </a:ext>
            </a:extLst>
          </p:cNvPr>
          <p:cNvSpPr txBox="1"/>
          <p:nvPr/>
        </p:nvSpPr>
        <p:spPr>
          <a:xfrm>
            <a:off x="374328" y="2633850"/>
            <a:ext cx="4249881" cy="892552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US" sz="2600" b="1" dirty="0">
                <a:latin typeface="Poppins"/>
              </a:rPr>
              <a:t>Mon-Thu : 8:45 am – 5:30 pm</a:t>
            </a:r>
            <a:endParaRPr lang="en-US" sz="2600" b="1" dirty="0">
              <a:solidFill>
                <a:srgbClr val="7030A0"/>
              </a:solidFill>
              <a:latin typeface="Poppins"/>
            </a:endParaRPr>
          </a:p>
          <a:p>
            <a:r>
              <a:rPr lang="en-US" sz="2600" b="1" dirty="0">
                <a:latin typeface="Poppins"/>
              </a:rPr>
              <a:t>	Fri : 8:45 am – 5:45 pm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749B836-1162-4271-9596-46CA14E16660}"/>
              </a:ext>
            </a:extLst>
          </p:cNvPr>
          <p:cNvSpPr txBox="1"/>
          <p:nvPr/>
        </p:nvSpPr>
        <p:spPr>
          <a:xfrm>
            <a:off x="5075515" y="2666178"/>
            <a:ext cx="1690399" cy="83099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altLang="zh-CN" sz="4800" b="1" dirty="0">
                <a:solidFill>
                  <a:srgbClr val="EC9F56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Hours</a:t>
            </a:r>
            <a:endParaRPr lang="en-US" sz="4800" b="1" dirty="0">
              <a:solidFill>
                <a:srgbClr val="EC9F56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456A10-0EA8-4833-9A9D-03FFB64652B5}"/>
              </a:ext>
            </a:extLst>
          </p:cNvPr>
          <p:cNvSpPr txBox="1"/>
          <p:nvPr/>
        </p:nvSpPr>
        <p:spPr>
          <a:xfrm>
            <a:off x="3591631" y="4208622"/>
            <a:ext cx="896079" cy="83099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altLang="zh-CN" sz="4800" b="1" dirty="0">
                <a:solidFill>
                  <a:srgbClr val="5ECC96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Tel</a:t>
            </a:r>
            <a:endParaRPr lang="en-US" sz="4800" b="1" dirty="0">
              <a:solidFill>
                <a:srgbClr val="5ECC96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21" name="Freeform 3">
            <a:extLst>
              <a:ext uri="{FF2B5EF4-FFF2-40B4-BE49-F238E27FC236}">
                <a16:creationId xmlns:a16="http://schemas.microsoft.com/office/drawing/2014/main" id="{A56522D1-73CD-4CE9-8FCF-776BD0619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063" y="3906008"/>
            <a:ext cx="3529837" cy="1436223"/>
          </a:xfrm>
          <a:prstGeom prst="roundRect">
            <a:avLst/>
          </a:prstGeom>
          <a:noFill/>
          <a:ln w="76200">
            <a:solidFill>
              <a:srgbClr val="5ECC96"/>
            </a:solidFill>
          </a:ln>
          <a:effectLst/>
        </p:spPr>
        <p:txBody>
          <a:bodyPr wrap="none" anchor="ctr"/>
          <a:lstStyle/>
          <a:p>
            <a:endParaRPr lang="en-US" sz="6530" dirty="0">
              <a:latin typeface="Lato Light" panose="020F05020202040302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FD436DA-E3E6-4DA4-8B95-FC8CDF272A53}"/>
              </a:ext>
            </a:extLst>
          </p:cNvPr>
          <p:cNvSpPr txBox="1"/>
          <p:nvPr/>
        </p:nvSpPr>
        <p:spPr>
          <a:xfrm>
            <a:off x="6156716" y="4377898"/>
            <a:ext cx="1606530" cy="49244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600" b="1" dirty="0">
                <a:latin typeface="Poppins"/>
              </a:rPr>
              <a:t>3943 7746</a:t>
            </a:r>
            <a:endParaRPr lang="en-US" sz="2600" b="1" dirty="0">
              <a:solidFill>
                <a:srgbClr val="7030A0"/>
              </a:solidFill>
              <a:latin typeface="Poppin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3FE7F7A-2B36-44D1-8599-84C7BAB57DA6}"/>
              </a:ext>
            </a:extLst>
          </p:cNvPr>
          <p:cNvSpPr txBox="1"/>
          <p:nvPr/>
        </p:nvSpPr>
        <p:spPr>
          <a:xfrm>
            <a:off x="5089349" y="5620612"/>
            <a:ext cx="1590500" cy="83099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altLang="zh-CN" sz="4800" b="1" dirty="0">
                <a:solidFill>
                  <a:srgbClr val="5FD3E0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Email</a:t>
            </a:r>
            <a:endParaRPr lang="en-US" sz="4800" b="1" dirty="0">
              <a:solidFill>
                <a:srgbClr val="5FD3E0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24" name="Freeform 3">
            <a:extLst>
              <a:ext uri="{FF2B5EF4-FFF2-40B4-BE49-F238E27FC236}">
                <a16:creationId xmlns:a16="http://schemas.microsoft.com/office/drawing/2014/main" id="{33DDF2C8-9168-4961-9617-11AC17D9B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604" y="5317998"/>
            <a:ext cx="4240862" cy="1436223"/>
          </a:xfrm>
          <a:prstGeom prst="roundRect">
            <a:avLst/>
          </a:prstGeom>
          <a:noFill/>
          <a:ln w="76200">
            <a:solidFill>
              <a:srgbClr val="5FD3E0"/>
            </a:solidFill>
          </a:ln>
          <a:effectLst/>
        </p:spPr>
        <p:txBody>
          <a:bodyPr wrap="none" anchor="ctr"/>
          <a:lstStyle/>
          <a:p>
            <a:endParaRPr lang="en-US" sz="6530" dirty="0">
              <a:latin typeface="Lato Light" panose="020F05020202040302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394D0D0-5E6A-4CDC-9E54-FB1665578057}"/>
              </a:ext>
            </a:extLst>
          </p:cNvPr>
          <p:cNvSpPr txBox="1"/>
          <p:nvPr/>
        </p:nvSpPr>
        <p:spPr>
          <a:xfrm>
            <a:off x="812748" y="5789887"/>
            <a:ext cx="3373039" cy="49244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600" b="1" dirty="0">
                <a:latin typeface="Poppins"/>
              </a:rPr>
              <a:t>cuhkbba@cuhk.edu.hk</a:t>
            </a:r>
          </a:p>
        </p:txBody>
      </p:sp>
    </p:spTree>
    <p:extLst>
      <p:ext uri="{BB962C8B-B14F-4D97-AF65-F5344CB8AC3E}">
        <p14:creationId xmlns:p14="http://schemas.microsoft.com/office/powerpoint/2010/main" val="459658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FE17B68A-C880-43C5-B022-1E5E6FB40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5630" y="-248345"/>
            <a:ext cx="50773" cy="7461945"/>
          </a:xfrm>
          <a:custGeom>
            <a:avLst/>
            <a:gdLst>
              <a:gd name="T0" fmla="*/ 26 w 53"/>
              <a:gd name="T1" fmla="*/ 8968 h 8969"/>
              <a:gd name="T2" fmla="*/ 26 w 53"/>
              <a:gd name="T3" fmla="*/ 8968 h 8969"/>
              <a:gd name="T4" fmla="*/ 0 w 53"/>
              <a:gd name="T5" fmla="*/ 8943 h 8969"/>
              <a:gd name="T6" fmla="*/ 0 w 53"/>
              <a:gd name="T7" fmla="*/ 24 h 8969"/>
              <a:gd name="T8" fmla="*/ 0 w 53"/>
              <a:gd name="T9" fmla="*/ 24 h 8969"/>
              <a:gd name="T10" fmla="*/ 26 w 53"/>
              <a:gd name="T11" fmla="*/ 0 h 8969"/>
              <a:gd name="T12" fmla="*/ 26 w 53"/>
              <a:gd name="T13" fmla="*/ 0 h 8969"/>
              <a:gd name="T14" fmla="*/ 52 w 53"/>
              <a:gd name="T15" fmla="*/ 24 h 8969"/>
              <a:gd name="T16" fmla="*/ 52 w 53"/>
              <a:gd name="T17" fmla="*/ 8943 h 8969"/>
              <a:gd name="T18" fmla="*/ 52 w 53"/>
              <a:gd name="T19" fmla="*/ 8943 h 8969"/>
              <a:gd name="T20" fmla="*/ 26 w 53"/>
              <a:gd name="T21" fmla="*/ 8968 h 8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" h="8969">
                <a:moveTo>
                  <a:pt x="26" y="8968"/>
                </a:moveTo>
                <a:lnTo>
                  <a:pt x="26" y="8968"/>
                </a:lnTo>
                <a:cubicBezTo>
                  <a:pt x="12" y="8968"/>
                  <a:pt x="0" y="8957"/>
                  <a:pt x="0" y="8943"/>
                </a:cubicBezTo>
                <a:lnTo>
                  <a:pt x="0" y="24"/>
                </a:lnTo>
                <a:lnTo>
                  <a:pt x="0" y="24"/>
                </a:lnTo>
                <a:cubicBezTo>
                  <a:pt x="0" y="11"/>
                  <a:pt x="12" y="0"/>
                  <a:pt x="26" y="0"/>
                </a:cubicBezTo>
                <a:lnTo>
                  <a:pt x="26" y="0"/>
                </a:lnTo>
                <a:cubicBezTo>
                  <a:pt x="40" y="0"/>
                  <a:pt x="52" y="11"/>
                  <a:pt x="52" y="24"/>
                </a:cubicBezTo>
                <a:lnTo>
                  <a:pt x="52" y="8943"/>
                </a:lnTo>
                <a:lnTo>
                  <a:pt x="52" y="8943"/>
                </a:lnTo>
                <a:cubicBezTo>
                  <a:pt x="52" y="8957"/>
                  <a:pt x="40" y="8968"/>
                  <a:pt x="26" y="8968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0" dirty="0">
              <a:latin typeface="Lato Light" panose="020F050202020403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B68095-8FCA-48A8-8EA5-286EB5482965}"/>
              </a:ext>
            </a:extLst>
          </p:cNvPr>
          <p:cNvSpPr txBox="1"/>
          <p:nvPr/>
        </p:nvSpPr>
        <p:spPr>
          <a:xfrm>
            <a:off x="2352278" y="722570"/>
            <a:ext cx="2231188" cy="83099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altLang="zh-CN" sz="4800" b="1" dirty="0">
                <a:solidFill>
                  <a:srgbClr val="DC653D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Address</a:t>
            </a:r>
            <a:endParaRPr lang="en-US" sz="4800" b="1" dirty="0">
              <a:solidFill>
                <a:srgbClr val="DC653D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17A8350D-F5FB-4CA0-B395-8D954A196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8861" y="99110"/>
            <a:ext cx="6825489" cy="2276385"/>
          </a:xfrm>
          <a:prstGeom prst="roundRect">
            <a:avLst/>
          </a:prstGeom>
          <a:noFill/>
          <a:ln w="76200">
            <a:solidFill>
              <a:srgbClr val="DC653D"/>
            </a:solidFill>
          </a:ln>
          <a:effectLst/>
        </p:spPr>
        <p:txBody>
          <a:bodyPr wrap="none" anchor="ctr"/>
          <a:lstStyle/>
          <a:p>
            <a:endParaRPr lang="en-US" sz="6530" dirty="0">
              <a:latin typeface="Lato Light" panose="020F050202020403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260BF6-9BDB-4A7A-8372-E5E4789964CD}"/>
              </a:ext>
            </a:extLst>
          </p:cNvPr>
          <p:cNvSpPr txBox="1"/>
          <p:nvPr/>
        </p:nvSpPr>
        <p:spPr>
          <a:xfrm>
            <a:off x="5203642" y="-235645"/>
            <a:ext cx="6655925" cy="249299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br>
              <a:rPr lang="en-US" sz="2600" b="1" dirty="0">
                <a:latin typeface="Poppins"/>
              </a:rPr>
            </a:br>
            <a:r>
              <a:rPr lang="en-US" sz="2600" b="1" dirty="0">
                <a:latin typeface="Poppins"/>
              </a:rPr>
              <a:t>Undergraduate Office</a:t>
            </a:r>
            <a:br>
              <a:rPr lang="en-US" sz="2600" b="1" dirty="0">
                <a:latin typeface="Poppins"/>
              </a:rPr>
            </a:br>
            <a:r>
              <a:rPr lang="en-US" sz="2600" b="1" dirty="0">
                <a:latin typeface="Poppins"/>
              </a:rPr>
              <a:t>CUHK Business School</a:t>
            </a:r>
            <a:br>
              <a:rPr lang="en-US" sz="2600" b="1" dirty="0">
                <a:latin typeface="Poppins"/>
              </a:rPr>
            </a:br>
            <a:r>
              <a:rPr lang="en-US" sz="2600" b="1" dirty="0">
                <a:latin typeface="Poppins"/>
              </a:rPr>
              <a:t>The Chinese University of Hong Kong</a:t>
            </a:r>
            <a:br>
              <a:rPr lang="en-US" sz="2600" b="1" dirty="0">
                <a:latin typeface="Poppins"/>
              </a:rPr>
            </a:br>
            <a:r>
              <a:rPr lang="en-US" sz="2600" b="1" dirty="0">
                <a:latin typeface="Poppins"/>
              </a:rPr>
              <a:t>Room 408, 4/F, Cheng Yu Tung Building</a:t>
            </a:r>
            <a:br>
              <a:rPr lang="en-US" sz="2600" b="1" dirty="0">
                <a:latin typeface="Poppins"/>
              </a:rPr>
            </a:br>
            <a:r>
              <a:rPr lang="en-US" sz="2600" b="1" dirty="0">
                <a:latin typeface="Poppins"/>
              </a:rPr>
              <a:t>No. 12, </a:t>
            </a:r>
            <a:r>
              <a:rPr lang="en-US" sz="2600" b="1" dirty="0" err="1">
                <a:latin typeface="Poppins"/>
              </a:rPr>
              <a:t>Chak</a:t>
            </a:r>
            <a:r>
              <a:rPr lang="en-US" sz="2600" b="1" dirty="0">
                <a:latin typeface="Poppins"/>
              </a:rPr>
              <a:t> Cheung Street, Shatin, Hong Kong</a:t>
            </a:r>
            <a:endParaRPr lang="en-US" sz="2600" b="1" dirty="0">
              <a:solidFill>
                <a:srgbClr val="7030A0"/>
              </a:solidFill>
              <a:latin typeface="Poppins"/>
              <a:ea typeface="League Spartan" charset="0"/>
              <a:cs typeface="Poppins" pitchFamily="2" charset="77"/>
            </a:endParaRPr>
          </a:p>
        </p:txBody>
      </p:sp>
      <p:sp>
        <p:nvSpPr>
          <p:cNvPr id="9" name="Freeform 3">
            <a:extLst>
              <a:ext uri="{FF2B5EF4-FFF2-40B4-BE49-F238E27FC236}">
                <a16:creationId xmlns:a16="http://schemas.microsoft.com/office/drawing/2014/main" id="{30EC67DD-423A-4EB3-85AD-39147FF41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604" y="2375495"/>
            <a:ext cx="4249881" cy="1436223"/>
          </a:xfrm>
          <a:prstGeom prst="roundRect">
            <a:avLst/>
          </a:prstGeom>
          <a:noFill/>
          <a:ln w="76200">
            <a:solidFill>
              <a:srgbClr val="EC9F56"/>
            </a:solidFill>
          </a:ln>
          <a:effectLst/>
        </p:spPr>
        <p:txBody>
          <a:bodyPr wrap="none" anchor="ctr"/>
          <a:lstStyle/>
          <a:p>
            <a:endParaRPr lang="en-US" sz="6530" dirty="0">
              <a:latin typeface="Lato Light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489A8A-1D30-4119-A0F3-D6EBAE3BFA71}"/>
              </a:ext>
            </a:extLst>
          </p:cNvPr>
          <p:cNvSpPr txBox="1"/>
          <p:nvPr/>
        </p:nvSpPr>
        <p:spPr>
          <a:xfrm>
            <a:off x="3591631" y="4208622"/>
            <a:ext cx="896079" cy="83099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altLang="zh-CN" sz="4800" b="1" dirty="0">
                <a:solidFill>
                  <a:srgbClr val="5ECC96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Tel</a:t>
            </a:r>
            <a:endParaRPr lang="en-US" sz="4800" b="1" dirty="0">
              <a:solidFill>
                <a:srgbClr val="5ECC96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24E98C86-CD2B-400A-881C-C1C3093DD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063" y="3906008"/>
            <a:ext cx="3529837" cy="1436223"/>
          </a:xfrm>
          <a:prstGeom prst="roundRect">
            <a:avLst/>
          </a:prstGeom>
          <a:noFill/>
          <a:ln w="76200">
            <a:solidFill>
              <a:srgbClr val="5ECC96"/>
            </a:solidFill>
          </a:ln>
          <a:effectLst/>
        </p:spPr>
        <p:txBody>
          <a:bodyPr wrap="none" anchor="ctr"/>
          <a:lstStyle/>
          <a:p>
            <a:endParaRPr lang="en-US" sz="6530" dirty="0">
              <a:latin typeface="Lato Light" panose="020F05020202040302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92031F-ABC0-451C-9E4A-7E812911A73E}"/>
              </a:ext>
            </a:extLst>
          </p:cNvPr>
          <p:cNvSpPr txBox="1"/>
          <p:nvPr/>
        </p:nvSpPr>
        <p:spPr>
          <a:xfrm>
            <a:off x="6156716" y="4377898"/>
            <a:ext cx="1606530" cy="49244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600" b="1" dirty="0">
                <a:latin typeface="Poppins"/>
              </a:rPr>
              <a:t>3943 7746</a:t>
            </a:r>
            <a:endParaRPr lang="en-US" sz="2600" b="1" dirty="0">
              <a:solidFill>
                <a:srgbClr val="7030A0"/>
              </a:solidFill>
              <a:latin typeface="Poppin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1775BC-6CA6-4A4D-A2FD-F6F655E4FF2F}"/>
              </a:ext>
            </a:extLst>
          </p:cNvPr>
          <p:cNvSpPr txBox="1"/>
          <p:nvPr/>
        </p:nvSpPr>
        <p:spPr>
          <a:xfrm>
            <a:off x="5193539" y="2725253"/>
            <a:ext cx="1590500" cy="83099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altLang="zh-CN" sz="4800" b="1" dirty="0">
                <a:solidFill>
                  <a:srgbClr val="EC9F56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Email</a:t>
            </a:r>
            <a:endParaRPr lang="en-US" sz="4800" b="1" dirty="0">
              <a:solidFill>
                <a:srgbClr val="EC9F56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17" name="TextBox 16">
            <a:hlinkClick r:id="rId2"/>
            <a:extLst>
              <a:ext uri="{FF2B5EF4-FFF2-40B4-BE49-F238E27FC236}">
                <a16:creationId xmlns:a16="http://schemas.microsoft.com/office/drawing/2014/main" id="{F04FA622-B9F2-4551-BB59-64D20ADC9163}"/>
              </a:ext>
            </a:extLst>
          </p:cNvPr>
          <p:cNvSpPr txBox="1"/>
          <p:nvPr/>
        </p:nvSpPr>
        <p:spPr>
          <a:xfrm>
            <a:off x="781024" y="2894529"/>
            <a:ext cx="3373039" cy="49244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600" b="1" dirty="0">
                <a:latin typeface="Poppins"/>
              </a:rPr>
              <a:t>cuhkbba@cuhk.edu.hk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5681BB-DD46-4864-A825-94BDEBB298D1}"/>
              </a:ext>
            </a:extLst>
          </p:cNvPr>
          <p:cNvSpPr txBox="1"/>
          <p:nvPr/>
        </p:nvSpPr>
        <p:spPr>
          <a:xfrm>
            <a:off x="5210731" y="5620610"/>
            <a:ext cx="1030923" cy="83099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altLang="zh-CN" sz="4800" b="1" dirty="0">
                <a:solidFill>
                  <a:srgbClr val="5FD3E0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Fax</a:t>
            </a:r>
            <a:endParaRPr lang="en-US" sz="4800" b="1" dirty="0">
              <a:solidFill>
                <a:srgbClr val="5FD3E0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F4272BD-6E93-4ABA-B98E-30536DC9043A}"/>
              </a:ext>
            </a:extLst>
          </p:cNvPr>
          <p:cNvSpPr txBox="1"/>
          <p:nvPr/>
        </p:nvSpPr>
        <p:spPr>
          <a:xfrm>
            <a:off x="2024301" y="5727633"/>
            <a:ext cx="1606530" cy="49244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600" b="1" dirty="0">
                <a:latin typeface="Poppins"/>
              </a:rPr>
              <a:t>2603 5181</a:t>
            </a:r>
            <a:endParaRPr lang="en-US" sz="2600" b="1" dirty="0">
              <a:solidFill>
                <a:srgbClr val="7030A0"/>
              </a:solidFill>
              <a:latin typeface="Poppins"/>
            </a:endParaRPr>
          </a:p>
        </p:txBody>
      </p:sp>
      <p:sp>
        <p:nvSpPr>
          <p:cNvPr id="20" name="Freeform 3">
            <a:extLst>
              <a:ext uri="{FF2B5EF4-FFF2-40B4-BE49-F238E27FC236}">
                <a16:creationId xmlns:a16="http://schemas.microsoft.com/office/drawing/2014/main" id="{E1FDA97C-EF95-4CD3-8A1C-7739385705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2648" y="5255744"/>
            <a:ext cx="3529837" cy="1436223"/>
          </a:xfrm>
          <a:prstGeom prst="roundRect">
            <a:avLst/>
          </a:prstGeom>
          <a:noFill/>
          <a:ln w="76200">
            <a:solidFill>
              <a:srgbClr val="5FD3E0"/>
            </a:solidFill>
          </a:ln>
          <a:effectLst/>
        </p:spPr>
        <p:txBody>
          <a:bodyPr wrap="none" anchor="ctr"/>
          <a:lstStyle/>
          <a:p>
            <a:endParaRPr lang="en-US" sz="6530" dirty="0">
              <a:latin typeface="Lato Light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946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8CD68B4-6D16-4D22-8694-99F1A953C7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382" y="0"/>
            <a:ext cx="107352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877653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RightStep">
      <a:dk1>
        <a:srgbClr val="000000"/>
      </a:dk1>
      <a:lt1>
        <a:srgbClr val="FFFFFF"/>
      </a:lt1>
      <a:dk2>
        <a:srgbClr val="412D24"/>
      </a:dk2>
      <a:lt2>
        <a:srgbClr val="E2E8E8"/>
      </a:lt2>
      <a:accent1>
        <a:srgbClr val="E12F2F"/>
      </a:accent1>
      <a:accent2>
        <a:srgbClr val="CF671D"/>
      </a:accent2>
      <a:accent3>
        <a:srgbClr val="BAA127"/>
      </a:accent3>
      <a:accent4>
        <a:srgbClr val="8BB119"/>
      </a:accent4>
      <a:accent5>
        <a:srgbClr val="57B826"/>
      </a:accent5>
      <a:accent6>
        <a:srgbClr val="1ABB27"/>
      </a:accent6>
      <a:hlink>
        <a:srgbClr val="309191"/>
      </a:hlink>
      <a:folHlink>
        <a:srgbClr val="7F7F7F"/>
      </a:folHlink>
    </a:clrScheme>
    <a:fontScheme name="Sketchy_SerifHand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124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Lato Light</vt:lpstr>
      <vt:lpstr>Poppins</vt:lpstr>
      <vt:lpstr>Arial</vt:lpstr>
      <vt:lpstr>Modern Love</vt:lpstr>
      <vt:lpstr>The Hand</vt:lpstr>
      <vt:lpstr>SketchyVTI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 Jayson</dc:creator>
  <cp:lastModifiedBy>Tay Jayson</cp:lastModifiedBy>
  <cp:revision>6</cp:revision>
  <dcterms:created xsi:type="dcterms:W3CDTF">2020-05-21T11:22:16Z</dcterms:created>
  <dcterms:modified xsi:type="dcterms:W3CDTF">2020-06-10T02:33:39Z</dcterms:modified>
</cp:coreProperties>
</file>